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35"/>
  </p:notesMasterIdLst>
  <p:handoutMasterIdLst>
    <p:handoutMasterId r:id="rId36"/>
  </p:handoutMasterIdLst>
  <p:sldIdLst>
    <p:sldId id="256" r:id="rId2"/>
    <p:sldId id="549" r:id="rId3"/>
    <p:sldId id="555" r:id="rId4"/>
    <p:sldId id="556" r:id="rId5"/>
    <p:sldId id="557" r:id="rId6"/>
    <p:sldId id="558" r:id="rId7"/>
    <p:sldId id="559" r:id="rId8"/>
    <p:sldId id="560" r:id="rId9"/>
    <p:sldId id="487" r:id="rId10"/>
    <p:sldId id="561" r:id="rId11"/>
    <p:sldId id="562" r:id="rId12"/>
    <p:sldId id="532" r:id="rId13"/>
    <p:sldId id="533" r:id="rId14"/>
    <p:sldId id="534" r:id="rId15"/>
    <p:sldId id="535" r:id="rId16"/>
    <p:sldId id="548" r:id="rId17"/>
    <p:sldId id="542" r:id="rId18"/>
    <p:sldId id="544" r:id="rId19"/>
    <p:sldId id="563" r:id="rId20"/>
    <p:sldId id="567" r:id="rId21"/>
    <p:sldId id="546" r:id="rId22"/>
    <p:sldId id="547" r:id="rId23"/>
    <p:sldId id="537" r:id="rId24"/>
    <p:sldId id="566" r:id="rId25"/>
    <p:sldId id="564" r:id="rId26"/>
    <p:sldId id="529" r:id="rId27"/>
    <p:sldId id="565" r:id="rId28"/>
    <p:sldId id="568" r:id="rId29"/>
    <p:sldId id="540" r:id="rId30"/>
    <p:sldId id="530" r:id="rId31"/>
    <p:sldId id="541" r:id="rId32"/>
    <p:sldId id="543" r:id="rId33"/>
    <p:sldId id="517" r:id="rId34"/>
  </p:sldIdLst>
  <p:sldSz cx="9144000" cy="6858000" type="screen4x3"/>
  <p:notesSz cx="6794500" cy="9906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7A04"/>
    <a:srgbClr val="36A63A"/>
    <a:srgbClr val="6699FF"/>
    <a:srgbClr val="3399FF"/>
    <a:srgbClr val="0066FF"/>
    <a:srgbClr val="00FF00"/>
    <a:srgbClr val="0000CC"/>
    <a:srgbClr val="FFCC0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81588" autoAdjust="0"/>
  </p:normalViewPr>
  <p:slideViewPr>
    <p:cSldViewPr>
      <p:cViewPr varScale="1">
        <p:scale>
          <a:sx n="94" d="100"/>
          <a:sy n="94" d="100"/>
        </p:scale>
        <p:origin x="2322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2916" y="108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1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10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2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3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10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CB595702-CDBF-7F4C-80BD-5ECD6612D31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1798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10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2950"/>
            <a:ext cx="4953000" cy="3714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05350"/>
            <a:ext cx="54356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10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/>
            </a:lvl1pPr>
          </a:lstStyle>
          <a:p>
            <a:pPr>
              <a:defRPr/>
            </a:pPr>
            <a:fld id="{FEDAF1F9-39BD-564C-A57A-FCBAE9EEBE0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6179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87B955B-9B3C-2647-95FD-E9C749E36CDB}" type="slidenum">
              <a:rPr lang="fr-FR" sz="1200"/>
              <a:pPr eaLnBrk="1" hangingPunct="1"/>
              <a:t>1</a:t>
            </a:fld>
            <a:endParaRPr lang="fr-FR" sz="1200" dirty="0"/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fr-FR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45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</a:t>
            </a:r>
            <a:r>
              <a:rPr lang="en-US" baseline="0" dirty="0" smtClean="0"/>
              <a:t> provide a broad overview of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, present some challenges and interesting features that are missing in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 and suggest some potential contributions of our 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951E99-3993-EC42-9E2E-7C584BC1BD56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1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Réponse : </a:t>
            </a:r>
          </a:p>
          <a:p>
            <a:endParaRPr lang="fr-BE" dirty="0" smtClean="0"/>
          </a:p>
          <a:p>
            <a:r>
              <a:rPr lang="fr-BE" dirty="0" smtClean="0"/>
              <a:t>* Développer un DSL.</a:t>
            </a:r>
          </a:p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DAF1F9-39BD-564C-A57A-FCBAE9EEBE01}" type="slidenum">
              <a:rPr lang="fr-FR" smtClean="0"/>
              <a:pPr>
                <a:defRPr/>
              </a:pPr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0410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Namur::TITLE-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14000" y="0"/>
            <a:ext cx="8280000" cy="4554000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3500" b="0" i="0">
                <a:solidFill>
                  <a:schemeClr val="bg1"/>
                </a:solidFill>
                <a:latin typeface="Verdana"/>
                <a:cs typeface="Verdana"/>
              </a:defRPr>
            </a:lvl1pPr>
            <a:lvl2pPr marL="457200" indent="0" algn="ctr">
              <a:buClr>
                <a:srgbClr val="FF6600"/>
              </a:buClr>
              <a:buFontTx/>
              <a:buNone/>
              <a:defRPr sz="25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1576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TEXT+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020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4283968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3652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cxnSp>
        <p:nvCxnSpPr>
          <p:cNvPr id="4" name="Connecteur droit 3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1645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amur::TEXT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969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229600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82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014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UNamur::IMAGE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4217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2819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UNamur::TITLE-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5576" y="2389261"/>
            <a:ext cx="7632848" cy="2047200"/>
          </a:xfrm>
          <a:prstGeom prst="rect">
            <a:avLst/>
          </a:prstGeom>
          <a:ln w="63500" cmpd="tri">
            <a:solidFill>
              <a:srgbClr val="00B050"/>
            </a:solidFill>
          </a:ln>
        </p:spPr>
        <p:txBody>
          <a:bodyPr vert="horz" anchor="ctr" anchorCtr="1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96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103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cessus 6"/>
          <p:cNvSpPr/>
          <p:nvPr/>
        </p:nvSpPr>
        <p:spPr>
          <a:xfrm>
            <a:off x="-7718" y="-1"/>
            <a:ext cx="9151718" cy="5691187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latin typeface="Verdana"/>
                <a:cs typeface="Verdana"/>
              </a:rPr>
              <a:t>               </a:t>
            </a:r>
          </a:p>
        </p:txBody>
      </p:sp>
      <p:pic>
        <p:nvPicPr>
          <p:cNvPr id="2051" name="Image 4" descr="PICTOS_blanc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8" y="239712"/>
            <a:ext cx="9116222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2" name="Grouper 12"/>
          <p:cNvGrpSpPr>
            <a:grpSpLocks/>
          </p:cNvGrpSpPr>
          <p:nvPr/>
        </p:nvGrpSpPr>
        <p:grpSpPr bwMode="auto">
          <a:xfrm>
            <a:off x="6946900" y="5546724"/>
            <a:ext cx="1384300" cy="814388"/>
            <a:chOff x="6948948" y="5525435"/>
            <a:chExt cx="1384302" cy="813222"/>
          </a:xfrm>
        </p:grpSpPr>
        <p:sp>
          <p:nvSpPr>
            <p:cNvPr id="9" name="Processus 8"/>
            <p:cNvSpPr/>
            <p:nvPr userDrawn="1"/>
          </p:nvSpPr>
          <p:spPr>
            <a:xfrm>
              <a:off x="7298199" y="5525435"/>
              <a:ext cx="682626" cy="507273"/>
            </a:xfrm>
            <a:prstGeom prst="flowChartProcess">
              <a:avLst/>
            </a:prstGeom>
            <a:solidFill>
              <a:srgbClr val="55AB2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latin typeface="Verdana"/>
                  <a:cs typeface="Verdana"/>
                </a:rPr>
                <a:t>     </a:t>
              </a:r>
            </a:p>
          </p:txBody>
        </p:sp>
        <p:sp>
          <p:nvSpPr>
            <p:cNvPr id="10" name="Connecteur 10"/>
            <p:cNvSpPr/>
            <p:nvPr userDrawn="1"/>
          </p:nvSpPr>
          <p:spPr>
            <a:xfrm>
              <a:off x="6948948" y="5669691"/>
              <a:ext cx="1384302" cy="668966"/>
            </a:xfrm>
            <a:custGeom>
              <a:avLst/>
              <a:gdLst/>
              <a:ahLst/>
              <a:cxnLst/>
              <a:rect l="l" t="t" r="r" b="b"/>
              <a:pathLst>
                <a:path w="1384302" h="668657">
                  <a:moveTo>
                    <a:pt x="350838" y="0"/>
                  </a:moveTo>
                  <a:cubicBezTo>
                    <a:pt x="496159" y="0"/>
                    <a:pt x="620845" y="84197"/>
                    <a:pt x="674105" y="204193"/>
                  </a:cubicBezTo>
                  <a:lnTo>
                    <a:pt x="692151" y="259591"/>
                  </a:lnTo>
                  <a:lnTo>
                    <a:pt x="710197" y="204194"/>
                  </a:lnTo>
                  <a:cubicBezTo>
                    <a:pt x="763457" y="84198"/>
                    <a:pt x="888143" y="1"/>
                    <a:pt x="1033464" y="1"/>
                  </a:cubicBezTo>
                  <a:cubicBezTo>
                    <a:pt x="1227226" y="1"/>
                    <a:pt x="1384302" y="149685"/>
                    <a:pt x="1384302" y="334329"/>
                  </a:cubicBezTo>
                  <a:cubicBezTo>
                    <a:pt x="1384302" y="518973"/>
                    <a:pt x="1227226" y="668657"/>
                    <a:pt x="1033464" y="668657"/>
                  </a:cubicBezTo>
                  <a:cubicBezTo>
                    <a:pt x="888143" y="668657"/>
                    <a:pt x="763457" y="584460"/>
                    <a:pt x="710197" y="464465"/>
                  </a:cubicBezTo>
                  <a:lnTo>
                    <a:pt x="692151" y="409067"/>
                  </a:lnTo>
                  <a:lnTo>
                    <a:pt x="674105" y="464464"/>
                  </a:lnTo>
                  <a:cubicBezTo>
                    <a:pt x="620845" y="584459"/>
                    <a:pt x="496159" y="668656"/>
                    <a:pt x="350838" y="668656"/>
                  </a:cubicBezTo>
                  <a:cubicBezTo>
                    <a:pt x="157076" y="668656"/>
                    <a:pt x="0" y="518972"/>
                    <a:pt x="0" y="334328"/>
                  </a:cubicBezTo>
                  <a:cubicBezTo>
                    <a:pt x="0" y="149684"/>
                    <a:pt x="157076" y="0"/>
                    <a:pt x="3508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Verdana"/>
                <a:cs typeface="Verdana"/>
              </a:endParaRPr>
            </a:p>
          </p:txBody>
        </p:sp>
      </p:grpSp>
      <p:pic>
        <p:nvPicPr>
          <p:cNvPr id="2053" name="Image 11" descr="UNamur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06" y="5832475"/>
            <a:ext cx="954088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Espace réservé du contenu 2"/>
          <p:cNvSpPr txBox="1">
            <a:spLocks/>
          </p:cNvSpPr>
          <p:nvPr/>
        </p:nvSpPr>
        <p:spPr>
          <a:xfrm>
            <a:off x="71695" y="6597352"/>
            <a:ext cx="899905" cy="161354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rgbClr val="2E3135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rgbClr val="2E3135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18352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4" r:id="rId3"/>
    <p:sldLayoutId id="2147483727" r:id="rId4"/>
    <p:sldLayoutId id="2147483728" r:id="rId5"/>
    <p:sldLayoutId id="2147483729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414000" y="0"/>
            <a:ext cx="8280000" cy="5445224"/>
          </a:xfrm>
        </p:spPr>
        <p:txBody>
          <a:bodyPr/>
          <a:lstStyle/>
          <a:p>
            <a:r>
              <a:rPr lang="fr-FR" sz="4400" b="1" noProof="0" dirty="0" smtClean="0">
                <a:latin typeface="Arial" charset="0"/>
              </a:rPr>
              <a:t>GERAS</a:t>
            </a:r>
            <a:endParaRPr lang="fr-FR" cap="small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dirty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en-GB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r>
              <a:rPr lang="en-GB" sz="3200" dirty="0" err="1" smtClean="0">
                <a:latin typeface="Arial" charset="0"/>
              </a:rPr>
              <a:t>Abdelmounaim</a:t>
            </a:r>
            <a:r>
              <a:rPr lang="en-GB" sz="3200" dirty="0" smtClean="0">
                <a:latin typeface="Arial" charset="0"/>
              </a:rPr>
              <a:t> DEBIECHE</a:t>
            </a:r>
            <a:endParaRPr lang="en-GB" sz="3200" noProof="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Internet Des Objets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863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Internet Des Objets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67401"/>
            <a:ext cx="8784976" cy="544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1825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Object Abstraction </a:t>
            </a:r>
            <a:r>
              <a:rPr lang="fr-BE" dirty="0"/>
              <a:t/>
            </a:r>
            <a:br>
              <a:rPr lang="fr-BE" dirty="0"/>
            </a:b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579296" cy="5058078"/>
          </a:xfrm>
        </p:spPr>
        <p:txBody>
          <a:bodyPr/>
          <a:lstStyle/>
          <a:p>
            <a:r>
              <a:rPr lang="en-US" dirty="0"/>
              <a:t>The first layer, the Objects (devices) or perception layer, </a:t>
            </a:r>
            <a:r>
              <a:rPr lang="en-US" dirty="0" smtClean="0"/>
              <a:t>represents the </a:t>
            </a:r>
            <a:r>
              <a:rPr lang="en-US" dirty="0"/>
              <a:t>physical sensors of the </a:t>
            </a:r>
            <a:r>
              <a:rPr lang="en-US" dirty="0" err="1"/>
              <a:t>IoT</a:t>
            </a:r>
            <a:r>
              <a:rPr lang="en-US" dirty="0"/>
              <a:t> that aim to collect </a:t>
            </a:r>
            <a:r>
              <a:rPr lang="en-US" dirty="0" smtClean="0"/>
              <a:t>and process </a:t>
            </a:r>
            <a:r>
              <a:rPr lang="en-US" dirty="0"/>
              <a:t>information. This layer includes sensors and </a:t>
            </a:r>
            <a:r>
              <a:rPr lang="en-US" dirty="0" smtClean="0"/>
              <a:t>actuators to </a:t>
            </a:r>
            <a:r>
              <a:rPr lang="en-US" dirty="0"/>
              <a:t>perform different functionalities such as querying </a:t>
            </a:r>
            <a:r>
              <a:rPr lang="en-US" dirty="0" smtClean="0"/>
              <a:t>location, temperature</a:t>
            </a:r>
            <a:r>
              <a:rPr lang="en-US" dirty="0"/>
              <a:t>, weight, motion, vibration, acceleration, humidity,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5229200"/>
            <a:ext cx="2892894" cy="70493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1732" y="5229200"/>
            <a:ext cx="1847850" cy="74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6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Service Management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507288" cy="5058078"/>
          </a:xfrm>
        </p:spPr>
        <p:txBody>
          <a:bodyPr/>
          <a:lstStyle/>
          <a:p>
            <a:r>
              <a:rPr lang="en-US" dirty="0"/>
              <a:t>Service Management or Middleware (pairing) layer pairs a</a:t>
            </a:r>
          </a:p>
          <a:p>
            <a:r>
              <a:rPr lang="en-US" dirty="0"/>
              <a:t>service with its requester based on addresses and names. </a:t>
            </a:r>
            <a:r>
              <a:rPr lang="en-US" dirty="0" smtClean="0"/>
              <a:t>This layer </a:t>
            </a:r>
            <a:r>
              <a:rPr lang="en-US" dirty="0"/>
              <a:t>enables the </a:t>
            </a:r>
            <a:r>
              <a:rPr lang="en-US" dirty="0" err="1"/>
              <a:t>IoT</a:t>
            </a:r>
            <a:r>
              <a:rPr lang="en-US" dirty="0"/>
              <a:t> application programmers to work with </a:t>
            </a:r>
            <a:r>
              <a:rPr lang="en-US" dirty="0" smtClean="0"/>
              <a:t>heterogeneous objects </a:t>
            </a:r>
            <a:r>
              <a:rPr lang="en-US" dirty="0"/>
              <a:t>without consideration to a specific </a:t>
            </a:r>
            <a:r>
              <a:rPr lang="en-US" dirty="0" smtClean="0"/>
              <a:t>hardware platform</a:t>
            </a:r>
            <a:r>
              <a:rPr lang="en-US" dirty="0"/>
              <a:t>. Also, this layer processes received data, </a:t>
            </a:r>
            <a:r>
              <a:rPr lang="en-US" dirty="0" smtClean="0"/>
              <a:t>makes decisions</a:t>
            </a:r>
            <a:r>
              <a:rPr lang="en-US" dirty="0"/>
              <a:t>, and delivers the required services over the </a:t>
            </a:r>
            <a:r>
              <a:rPr lang="en-US" dirty="0" smtClean="0"/>
              <a:t>network </a:t>
            </a:r>
            <a:r>
              <a:rPr lang="fr-BE" dirty="0" err="1" smtClean="0"/>
              <a:t>wire</a:t>
            </a:r>
            <a:r>
              <a:rPr lang="fr-BE" dirty="0" smtClean="0"/>
              <a:t> </a:t>
            </a:r>
            <a:r>
              <a:rPr lang="fr-BE" dirty="0" err="1" smtClean="0"/>
              <a:t>protocols</a:t>
            </a:r>
            <a:r>
              <a:rPr lang="fr-BE" dirty="0"/>
              <a:t>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4806352"/>
            <a:ext cx="4608215" cy="114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0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Application Layer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7504" y="1388282"/>
            <a:ext cx="9036496" cy="4200958"/>
          </a:xfrm>
        </p:spPr>
        <p:txBody>
          <a:bodyPr/>
          <a:lstStyle/>
          <a:p>
            <a:r>
              <a:rPr lang="en-US" dirty="0"/>
              <a:t>The application layer provides the services requested by</a:t>
            </a:r>
          </a:p>
          <a:p>
            <a:r>
              <a:rPr lang="en-US" dirty="0"/>
              <a:t>customers. For instance, the application layer can provide </a:t>
            </a:r>
            <a:r>
              <a:rPr lang="en-US" dirty="0" smtClean="0"/>
              <a:t>temperature and </a:t>
            </a:r>
            <a:r>
              <a:rPr lang="en-US" dirty="0"/>
              <a:t>air humidity measurements to the customer </a:t>
            </a:r>
            <a:r>
              <a:rPr lang="en-US" dirty="0" smtClean="0"/>
              <a:t>who asks </a:t>
            </a:r>
            <a:r>
              <a:rPr lang="en-US" dirty="0"/>
              <a:t>for that data. The importance of this layer for the </a:t>
            </a:r>
            <a:r>
              <a:rPr lang="en-US" dirty="0" err="1"/>
              <a:t>IoT</a:t>
            </a:r>
            <a:r>
              <a:rPr lang="en-US" dirty="0"/>
              <a:t> </a:t>
            </a:r>
            <a:r>
              <a:rPr lang="en-US" dirty="0" smtClean="0"/>
              <a:t>is that </a:t>
            </a:r>
            <a:r>
              <a:rPr lang="en-US" dirty="0"/>
              <a:t>it has the ability to provide high-quality smart services to</a:t>
            </a:r>
          </a:p>
          <a:p>
            <a:r>
              <a:rPr lang="en-US" dirty="0"/>
              <a:t>meet customers’ needs. The application layer covers numerous</a:t>
            </a:r>
          </a:p>
          <a:p>
            <a:r>
              <a:rPr lang="en-US" dirty="0"/>
              <a:t>vertical markets such as smart home, smart building, transportation,</a:t>
            </a:r>
          </a:p>
          <a:p>
            <a:r>
              <a:rPr lang="en-US" dirty="0"/>
              <a:t>industrial automation and smart healthcare [3], [17]–[19]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5656810"/>
            <a:ext cx="4747481" cy="866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30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Business Layer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23528" y="1388282"/>
            <a:ext cx="8712968" cy="5058078"/>
          </a:xfrm>
        </p:spPr>
        <p:txBody>
          <a:bodyPr/>
          <a:lstStyle/>
          <a:p>
            <a:r>
              <a:rPr lang="en-US" dirty="0"/>
              <a:t>The business (management) layer manages the overall </a:t>
            </a:r>
            <a:r>
              <a:rPr lang="en-US" dirty="0" err="1"/>
              <a:t>IoT</a:t>
            </a:r>
            <a:endParaRPr lang="en-US" dirty="0"/>
          </a:p>
          <a:p>
            <a:r>
              <a:rPr lang="en-US" dirty="0"/>
              <a:t>system activities and services. The responsibilities of this </a:t>
            </a:r>
            <a:r>
              <a:rPr lang="en-US" dirty="0" smtClean="0"/>
              <a:t>layer are </a:t>
            </a:r>
            <a:r>
              <a:rPr lang="en-US" dirty="0"/>
              <a:t>to build a business model, graphs, flowcharts, etc. based </a:t>
            </a:r>
            <a:r>
              <a:rPr lang="en-US" dirty="0" smtClean="0"/>
              <a:t>on the </a:t>
            </a:r>
            <a:r>
              <a:rPr lang="en-US" dirty="0"/>
              <a:t>received data from the Application layer. It is also </a:t>
            </a:r>
            <a:r>
              <a:rPr lang="en-US" dirty="0" smtClean="0"/>
              <a:t>supposed to </a:t>
            </a:r>
            <a:r>
              <a:rPr lang="en-US" dirty="0"/>
              <a:t>design, analyze, implement, evaluate, monitor, and </a:t>
            </a:r>
            <a:r>
              <a:rPr lang="en-US" dirty="0" smtClean="0"/>
              <a:t>develop </a:t>
            </a:r>
            <a:r>
              <a:rPr lang="en-US" dirty="0" err="1" smtClean="0"/>
              <a:t>IoT</a:t>
            </a:r>
            <a:r>
              <a:rPr lang="en-US" dirty="0" smtClean="0"/>
              <a:t> </a:t>
            </a:r>
            <a:r>
              <a:rPr lang="en-US" dirty="0"/>
              <a:t>system related elements. The Business Layer makes it </a:t>
            </a:r>
            <a:r>
              <a:rPr lang="en-US" dirty="0" smtClean="0"/>
              <a:t>possible to </a:t>
            </a:r>
            <a:r>
              <a:rPr lang="en-US" dirty="0"/>
              <a:t>support decision-making processes based on Big </a:t>
            </a:r>
            <a:r>
              <a:rPr lang="en-US" dirty="0" smtClean="0"/>
              <a:t>Data analysis</a:t>
            </a:r>
            <a:r>
              <a:rPr lang="en-US" dirty="0"/>
              <a:t>. In addition, monitoring and management of the </a:t>
            </a:r>
            <a:r>
              <a:rPr lang="en-US" dirty="0" smtClean="0"/>
              <a:t>underlying four </a:t>
            </a:r>
            <a:r>
              <a:rPr lang="en-US" dirty="0"/>
              <a:t>layers is achieved at this layer. Moreover, this </a:t>
            </a:r>
            <a:r>
              <a:rPr lang="en-US" dirty="0" smtClean="0"/>
              <a:t>layer compares </a:t>
            </a:r>
            <a:r>
              <a:rPr lang="en-US" dirty="0"/>
              <a:t>the output of each layer with the expected output </a:t>
            </a:r>
            <a:r>
              <a:rPr lang="en-US" dirty="0" smtClean="0"/>
              <a:t>to </a:t>
            </a:r>
            <a:r>
              <a:rPr lang="fr-BE" dirty="0" err="1" smtClean="0"/>
              <a:t>enhance</a:t>
            </a:r>
            <a:r>
              <a:rPr lang="fr-BE" dirty="0" smtClean="0"/>
              <a:t> </a:t>
            </a:r>
            <a:r>
              <a:rPr lang="fr-BE" dirty="0"/>
              <a:t>services and </a:t>
            </a:r>
            <a:r>
              <a:rPr lang="fr-BE" dirty="0" err="1"/>
              <a:t>maintain</a:t>
            </a:r>
            <a:r>
              <a:rPr lang="fr-BE" dirty="0"/>
              <a:t> </a:t>
            </a:r>
            <a:r>
              <a:rPr lang="fr-BE" dirty="0" err="1"/>
              <a:t>users</a:t>
            </a:r>
            <a:r>
              <a:rPr lang="fr-BE" dirty="0"/>
              <a:t>’ </a:t>
            </a:r>
            <a:r>
              <a:rPr lang="fr-BE" dirty="0" err="1"/>
              <a:t>privacy</a:t>
            </a:r>
            <a:r>
              <a:rPr lang="fr-BE" dirty="0"/>
              <a:t> [3], [18].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635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36A63A"/>
              </a:buClr>
            </a:pPr>
            <a:r>
              <a:rPr lang="en-GB" dirty="0" err="1" smtClean="0"/>
              <a:t>Exemple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67401"/>
            <a:ext cx="8784976" cy="544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0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  </a:t>
            </a:r>
            <a:r>
              <a:rPr lang="en-GB" dirty="0" err="1" smtClean="0"/>
              <a:t>Projet</a:t>
            </a:r>
            <a:r>
              <a:rPr lang="en-GB" dirty="0" smtClean="0"/>
              <a:t> de GERAS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499912" y="61103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 smtClean="0"/>
              <a:t>Objects</a:t>
            </a:r>
            <a:endParaRPr lang="fr-BE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18303" y="4380182"/>
            <a:ext cx="2580856" cy="511113"/>
          </a:xfrm>
          <a:prstGeom prst="roundRect">
            <a:avLst/>
          </a:prstGeom>
          <a:solidFill>
            <a:schemeClr val="accent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Service Management</a:t>
            </a:r>
            <a:endParaRPr lang="fr-BE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526263" y="2694971"/>
            <a:ext cx="2613536" cy="69356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Application Layer</a:t>
            </a:r>
            <a:endParaRPr lang="fr-BE" dirty="0"/>
          </a:p>
        </p:txBody>
      </p:sp>
      <p:sp>
        <p:nvSpPr>
          <p:cNvPr id="9" name="Rectangle à coins arrondis 8"/>
          <p:cNvSpPr/>
          <p:nvPr/>
        </p:nvSpPr>
        <p:spPr>
          <a:xfrm>
            <a:off x="518303" y="1498714"/>
            <a:ext cx="2613535" cy="611892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Business Layer</a:t>
            </a:r>
            <a:endParaRPr lang="fr-BE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40" y="5795190"/>
            <a:ext cx="2892894" cy="704933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808731" y="504519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Infrastructure Layer</a:t>
            </a:r>
            <a:endParaRPr lang="fr-FR" dirty="0"/>
          </a:p>
        </p:txBody>
      </p:sp>
      <p:cxnSp>
        <p:nvCxnSpPr>
          <p:cNvPr id="21" name="Connecteur droit avec flèche 20"/>
          <p:cNvCxnSpPr/>
          <p:nvPr/>
        </p:nvCxnSpPr>
        <p:spPr>
          <a:xfrm>
            <a:off x="1782232" y="4941168"/>
            <a:ext cx="0" cy="7627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1844435" y="351512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Application Layer</a:t>
            </a:r>
            <a:endParaRPr lang="fr-FR" dirty="0"/>
          </a:p>
        </p:txBody>
      </p:sp>
      <p:cxnSp>
        <p:nvCxnSpPr>
          <p:cNvPr id="23" name="Connecteur droit avec flèche 22"/>
          <p:cNvCxnSpPr>
            <a:stCxn id="8" idx="2"/>
            <a:endCxn id="7" idx="0"/>
          </p:cNvCxnSpPr>
          <p:nvPr/>
        </p:nvCxnSpPr>
        <p:spPr>
          <a:xfrm flipH="1">
            <a:off x="1808731" y="3388531"/>
            <a:ext cx="24300" cy="9916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à coins arrondis 18"/>
          <p:cNvSpPr/>
          <p:nvPr/>
        </p:nvSpPr>
        <p:spPr>
          <a:xfrm>
            <a:off x="499912" y="57039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Object </a:t>
            </a:r>
            <a:r>
              <a:rPr lang="fr-BE" dirty="0" err="1" smtClean="0"/>
              <a:t>Absetraction</a:t>
            </a:r>
            <a:r>
              <a:rPr lang="fr-BE" dirty="0" smtClean="0"/>
              <a:t> </a:t>
            </a:r>
            <a:endParaRPr lang="fr-BE" dirty="0"/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479" y="4509121"/>
            <a:ext cx="4608215" cy="1143332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943" y="3053313"/>
            <a:ext cx="4747481" cy="866919"/>
          </a:xfrm>
          <a:prstGeom prst="rect">
            <a:avLst/>
          </a:prstGeom>
        </p:spPr>
      </p:pic>
      <p:cxnSp>
        <p:nvCxnSpPr>
          <p:cNvPr id="31" name="Connecteur droit avec flèche 30"/>
          <p:cNvCxnSpPr>
            <a:stCxn id="9" idx="2"/>
            <a:endCxn id="8" idx="0"/>
          </p:cNvCxnSpPr>
          <p:nvPr/>
        </p:nvCxnSpPr>
        <p:spPr>
          <a:xfrm>
            <a:off x="1825071" y="2110606"/>
            <a:ext cx="7960" cy="58436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3707904" y="2110605"/>
            <a:ext cx="2808312" cy="581895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GERAS</a:t>
            </a:r>
            <a:endParaRPr lang="fr-BE" dirty="0"/>
          </a:p>
        </p:txBody>
      </p:sp>
      <p:sp>
        <p:nvSpPr>
          <p:cNvPr id="37" name="Flèche droite 36"/>
          <p:cNvSpPr/>
          <p:nvPr/>
        </p:nvSpPr>
        <p:spPr>
          <a:xfrm rot="10800000">
            <a:off x="2411760" y="2230019"/>
            <a:ext cx="1080120" cy="334885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844" y="5795190"/>
            <a:ext cx="1847850" cy="74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28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3" grpId="0"/>
      <p:bldP spid="22" grpId="0"/>
      <p:bldP spid="19" grpId="0" animBg="1"/>
      <p:bldP spid="36" grpId="0" animBg="1"/>
      <p:bldP spid="3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Problématique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003232" cy="5058078"/>
          </a:xfrm>
        </p:spPr>
        <p:txBody>
          <a:bodyPr/>
          <a:lstStyle/>
          <a:p>
            <a:endParaRPr lang="fr-BE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BE" dirty="0" smtClean="0"/>
              <a:t>Comment manipuler les objets d’une manière simple et facile 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BE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BE" dirty="0" smtClean="0"/>
              <a:t>Comment assurer les fonctionnalités de «  Business layer» 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BE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BE" dirty="0" smtClean="0"/>
              <a:t>Comment assurer la manipulation des différents objets hétérogènes dans une seule plate-forme ? 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9050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Problématique 1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17104"/>
            <a:ext cx="8363272" cy="5058078"/>
          </a:xfrm>
        </p:spPr>
        <p:txBody>
          <a:bodyPr/>
          <a:lstStyle/>
          <a:p>
            <a:endParaRPr lang="fr-BE" dirty="0"/>
          </a:p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844824"/>
            <a:ext cx="2754052" cy="1656184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611560" y="5877272"/>
            <a:ext cx="77946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/>
              <a:t>Comment manipuler les objets d’une manière simple et facile ?</a:t>
            </a:r>
            <a:endParaRPr lang="fr-BE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1703019"/>
            <a:ext cx="2857500" cy="179799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3717125"/>
            <a:ext cx="2880320" cy="180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655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Ageing</a:t>
            </a:r>
            <a:r>
              <a:rPr lang="fr-BE" dirty="0" smtClean="0"/>
              <a:t> People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5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484784"/>
            <a:ext cx="4284663" cy="3547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250560" y="5073041"/>
            <a:ext cx="8634240" cy="1344943"/>
          </a:xfrm>
          <a:prstGeom prst="rect">
            <a:avLst/>
          </a:prstGeom>
        </p:spPr>
        <p:txBody>
          <a:bodyPr/>
          <a:lstStyle>
            <a:lvl1pPr marL="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305291"/>
              </a:buClr>
              <a:buFont typeface="Arial"/>
              <a:buNone/>
              <a:defRPr sz="2700" kern="1200">
                <a:solidFill>
                  <a:srgbClr val="474746"/>
                </a:solidFill>
                <a:latin typeface="+mj-lt"/>
                <a:ea typeface="ＭＳ Ｐゴシック" charset="0"/>
                <a:cs typeface="+mn-cs"/>
              </a:defRPr>
            </a:lvl1pPr>
            <a:lvl2pPr marL="1836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2pPr>
            <a:lvl3pPr marL="439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3pPr>
            <a:lvl4pPr marL="673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18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4pPr>
            <a:lvl5pPr marL="1530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 typeface="Arial"/>
              <a:buChar char="•"/>
              <a:defRPr sz="1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smtClean="0"/>
              <a:t>Well-being of ageing people: independent, active, happy, healthy, safe, 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4946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Proposition :  </a:t>
            </a:r>
            <a:r>
              <a:rPr lang="fr-BE" dirty="0" err="1" smtClean="0"/>
              <a:t>Dsl</a:t>
            </a:r>
            <a:endParaRPr lang="fr-BE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2348880"/>
            <a:ext cx="6696744" cy="4032448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sp>
        <p:nvSpPr>
          <p:cNvPr id="6" name="ZoneTexte 5"/>
          <p:cNvSpPr txBox="1"/>
          <p:nvPr/>
        </p:nvSpPr>
        <p:spPr>
          <a:xfrm>
            <a:off x="539552" y="1484784"/>
            <a:ext cx="8147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 smtClean="0"/>
              <a:t>Proposition : un </a:t>
            </a:r>
            <a:r>
              <a:rPr lang="fr-BE" dirty="0" err="1"/>
              <a:t>D</a:t>
            </a:r>
            <a:r>
              <a:rPr lang="fr-BE" dirty="0" err="1" smtClean="0"/>
              <a:t>sl</a:t>
            </a:r>
            <a:r>
              <a:rPr lang="fr-BE" dirty="0" smtClean="0"/>
              <a:t> textuel / graphique 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0121463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Dsl</a:t>
            </a:r>
            <a:r>
              <a:rPr lang="fr-BE" dirty="0" smtClean="0"/>
              <a:t>:  </a:t>
            </a:r>
            <a:r>
              <a:rPr lang="fr-FR" dirty="0" smtClean="0"/>
              <a:t>Type </a:t>
            </a:r>
            <a:r>
              <a:rPr lang="fr-FR" dirty="0" err="1" smtClean="0"/>
              <a:t>Declaration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3" name="ZoneTexte 2"/>
          <p:cNvSpPr txBox="1"/>
          <p:nvPr/>
        </p:nvSpPr>
        <p:spPr>
          <a:xfrm>
            <a:off x="457200" y="1484784"/>
            <a:ext cx="3587718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enumeration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Volume {</a:t>
            </a:r>
            <a:r>
              <a:rPr lang="fr-FR" sz="1050" i="1" dirty="0">
                <a:latin typeface="Courier New" panose="02070309020205020404" pitchFamily="49" charset="0"/>
                <a:cs typeface="Courier New" panose="02070309020205020404" pitchFamily="49" charset="0"/>
              </a:rPr>
              <a:t>V1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fr-FR" sz="1050" i="1" dirty="0">
                <a:latin typeface="Courier New" panose="02070309020205020404" pitchFamily="49" charset="0"/>
                <a:cs typeface="Courier New" panose="02070309020205020404" pitchFamily="49" charset="0"/>
              </a:rPr>
              <a:t>V2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fr-FR" sz="1050" i="1" dirty="0">
                <a:latin typeface="Courier New" panose="02070309020205020404" pitchFamily="49" charset="0"/>
                <a:cs typeface="Courier New" panose="02070309020205020404" pitchFamily="49" charset="0"/>
              </a:rPr>
              <a:t>V3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;}</a:t>
            </a:r>
          </a:p>
          <a:p>
            <a:endParaRPr lang="fr-FR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Phone{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sensing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receiveCall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ring(</a:t>
            </a:r>
            <a:r>
              <a:rPr lang="fr-FR" sz="105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volume:Volume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setVolume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(volume: Volume)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sensing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pickedUp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on()</a:t>
            </a:r>
          </a:p>
          <a:p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off()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blink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Timer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reset()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set(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delay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: Volume)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sensing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timeout()</a:t>
            </a:r>
          </a:p>
          <a:p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AlertDB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declareIncident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msg:</a:t>
            </a:r>
            <a:r>
              <a:rPr lang="fr-FR" sz="1050" b="1" i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alert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fr-FR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device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BodyDetector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sensing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detect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actuating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isPresent</a:t>
            </a:r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fr-FR" sz="1050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gateway</a:t>
            </a:r>
            <a:r>
              <a:rPr lang="fr-FR" sz="105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Central</a:t>
            </a:r>
            <a:endParaRPr lang="fr-FR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1984125"/>
            <a:ext cx="5192361" cy="3456384"/>
          </a:xfrm>
        </p:spPr>
      </p:pic>
    </p:spTree>
    <p:extLst>
      <p:ext uri="{BB962C8B-B14F-4D97-AF65-F5344CB8AC3E}">
        <p14:creationId xmlns:p14="http://schemas.microsoft.com/office/powerpoint/2010/main" val="382693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Dsl</a:t>
            </a:r>
            <a:r>
              <a:rPr lang="fr-BE" dirty="0" smtClean="0"/>
              <a:t>: Network </a:t>
            </a:r>
            <a:r>
              <a:rPr lang="fr-BE" dirty="0" smtClean="0"/>
              <a:t>Configuration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55776" y="1484784"/>
            <a:ext cx="4283968" cy="3624894"/>
          </a:xfrm>
        </p:spPr>
        <p:txBody>
          <a:bodyPr/>
          <a:lstStyle/>
          <a:p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MyHome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Central</a:t>
            </a: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entranceBulb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bathroomBulb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kitchenBulb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roomBulb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ipPhone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: Phone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: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AlertDB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bodydetector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fr-FR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BodyDetector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</a:p>
          <a:p>
            <a:endParaRPr lang="fr-FR" sz="105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entranceBulb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bathroomBulb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kitchenBulb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roomBulb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en-US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from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ipPhone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gw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via</a:t>
            </a:r>
            <a:r>
              <a:rPr lang="en-US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IP</a:t>
            </a:r>
          </a:p>
          <a:p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BE" sz="1050" b="1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576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Solution existante:</a:t>
            </a:r>
            <a:r>
              <a:rPr lang="fr-FR" dirty="0" smtClean="0"/>
              <a:t> </a:t>
            </a:r>
            <a:r>
              <a:rPr lang="fr-FR" dirty="0" err="1"/>
              <a:t>ThingM</a:t>
            </a:r>
            <a:r>
              <a:rPr lang="fr-FR" cap="small" dirty="0" err="1"/>
              <a:t>l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1960" y="2060848"/>
            <a:ext cx="4284663" cy="330329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403868"/>
            <a:ext cx="2242592" cy="488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9002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Problématique 2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689563"/>
            <a:ext cx="2160240" cy="2424205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1689563"/>
            <a:ext cx="2458616" cy="242420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744" y="1689563"/>
            <a:ext cx="1800200" cy="242420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739488" y="4797152"/>
            <a:ext cx="7920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Comment </a:t>
            </a:r>
            <a:r>
              <a:rPr lang="fr-BE" dirty="0" smtClean="0"/>
              <a:t>adapter </a:t>
            </a:r>
            <a:r>
              <a:rPr lang="fr-BE" dirty="0"/>
              <a:t>les </a:t>
            </a:r>
            <a:r>
              <a:rPr lang="fr-BE" dirty="0" smtClean="0"/>
              <a:t>fonctionnalités de notre DSL selon le contexte ?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4073659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Proposition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1388282"/>
            <a:ext cx="8712968" cy="5058078"/>
          </a:xfrm>
        </p:spPr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2439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520" y="310200"/>
            <a:ext cx="8722188" cy="790787"/>
          </a:xfrm>
        </p:spPr>
        <p:txBody>
          <a:bodyPr/>
          <a:lstStyle/>
          <a:p>
            <a:r>
              <a:rPr lang="fr-BE" dirty="0" smtClean="0"/>
              <a:t>Proposition</a:t>
            </a:r>
            <a:r>
              <a:rPr lang="fr-BE" sz="4400" dirty="0" smtClean="0"/>
              <a:t>: </a:t>
            </a:r>
            <a:r>
              <a:rPr lang="fr-BE" sz="4400" dirty="0" smtClean="0"/>
              <a:t>Business </a:t>
            </a:r>
            <a:r>
              <a:rPr lang="fr-BE" sz="4400" dirty="0" err="1" smtClean="0"/>
              <a:t>Rules</a:t>
            </a:r>
            <a:endParaRPr lang="fr-BE" sz="44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3538736" cy="5058078"/>
          </a:xfrm>
        </p:spPr>
        <p:txBody>
          <a:bodyPr/>
          <a:lstStyle/>
          <a:p>
            <a:r>
              <a:rPr lang="fr-FR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WaitBeforeBlink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: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ipPhone.ring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timer.reset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()} 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timer.set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(10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BlinkAndWait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timer.timeout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LightBulb.blink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endParaRPr lang="fr-FR" sz="1050" dirty="0" smtClean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|| 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(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timer.reset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;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(120))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PickedUpQuick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ipPhone.pickedUp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LightBulb.off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NotPickedUpAfterBlinking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timer.timeout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db.declareIncident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predefinedAlert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||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bodydetector.detect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|| </a:t>
            </a:r>
          </a:p>
          <a:p>
            <a:r>
              <a:rPr lang="fr-FR" sz="105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timer.reset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;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timer.set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(60)</a:t>
            </a:r>
            <a:endParaRPr lang="fr-FR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BE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fr-BE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4427984" y="5292540"/>
            <a:ext cx="4545724" cy="872764"/>
          </a:xfrm>
          <a:prstGeom prst="rect">
            <a:avLst/>
          </a:prstGeom>
        </p:spPr>
        <p:txBody>
          <a:bodyPr/>
          <a:lstStyle>
            <a:lvl1pPr marL="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305291"/>
              </a:buClr>
              <a:buFont typeface="Arial"/>
              <a:buNone/>
              <a:defRPr sz="2700" kern="1200">
                <a:solidFill>
                  <a:srgbClr val="474746"/>
                </a:solidFill>
                <a:latin typeface="+mj-lt"/>
                <a:ea typeface="ＭＳ Ｐゴシック" charset="0"/>
                <a:cs typeface="+mn-cs"/>
              </a:defRPr>
            </a:lvl1pPr>
            <a:lvl2pPr marL="1836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2pPr>
            <a:lvl3pPr marL="439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3pPr>
            <a:lvl4pPr marL="673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18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4pPr>
            <a:lvl5pPr marL="1530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 typeface="Arial"/>
              <a:buChar char="•"/>
              <a:defRPr sz="1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r>
              <a:rPr lang="fr-FR" sz="1050" b="1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timer.timeout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and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bodydetector.present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lang="fr-FR" sz="1050" b="1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sz="1050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db.alert</a:t>
            </a:r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fr-FR" sz="1050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fr-BE" sz="1050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Espace réservé du contenu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655009"/>
            <a:ext cx="4824536" cy="3211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3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Problématique 3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2060848"/>
            <a:ext cx="1949148" cy="760917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496" y="1718733"/>
            <a:ext cx="1445146" cy="1445146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544" y="1916832"/>
            <a:ext cx="1959738" cy="1469804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539552" y="4356017"/>
            <a:ext cx="80648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/>
              <a:t>Comment assurer la manipulation des différents objets hétérogènes dans une seule plate-forme ? 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6558047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Problématique 3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291264" cy="5058078"/>
          </a:xfrm>
        </p:spPr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9834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748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z="4000" dirty="0" err="1" smtClean="0"/>
              <a:t>Societal</a:t>
            </a:r>
            <a:r>
              <a:rPr lang="fr-BE" sz="4000" dirty="0" smtClean="0"/>
              <a:t> Challenges of </a:t>
            </a:r>
            <a:r>
              <a:rPr lang="fr-BE" sz="4000" dirty="0" err="1" smtClean="0"/>
              <a:t>ageing</a:t>
            </a:r>
            <a:r>
              <a:rPr lang="fr-BE" sz="4000" dirty="0" smtClean="0"/>
              <a:t> people</a:t>
            </a:r>
            <a:endParaRPr lang="fr-BE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6230" y="1844825"/>
            <a:ext cx="8846250" cy="4125614"/>
          </a:xfrm>
          <a:prstGeom prst="rect">
            <a:avLst/>
          </a:prstGeom>
        </p:spPr>
        <p:txBody>
          <a:bodyPr/>
          <a:lstStyle>
            <a:lvl1pPr marL="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305291"/>
              </a:buClr>
              <a:buFont typeface="Arial"/>
              <a:buNone/>
              <a:defRPr sz="2700" kern="1200">
                <a:solidFill>
                  <a:srgbClr val="474746"/>
                </a:solidFill>
                <a:latin typeface="+mj-lt"/>
                <a:ea typeface="ＭＳ Ｐゴシック" charset="0"/>
                <a:cs typeface="+mn-cs"/>
              </a:defRPr>
            </a:lvl1pPr>
            <a:lvl2pPr marL="1836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2pPr>
            <a:lvl3pPr marL="439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3pPr>
            <a:lvl4pPr marL="673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18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4pPr>
            <a:lvl5pPr marL="1530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 typeface="Arial"/>
              <a:buChar char="•"/>
              <a:defRPr sz="1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Worldwide population is aging </a:t>
            </a:r>
            <a:r>
              <a:rPr lang="en-US" b="1" dirty="0" smtClean="0"/>
              <a:t>(by 2050 over 20% of the population will be aged 65 or over )</a:t>
            </a:r>
          </a:p>
          <a:p>
            <a:pPr lvl="1"/>
            <a:r>
              <a:rPr lang="en-US" dirty="0" smtClean="0"/>
              <a:t>- uneven demo-graphic composition </a:t>
            </a:r>
          </a:p>
          <a:p>
            <a:pPr lvl="1"/>
            <a:r>
              <a:rPr lang="en-US" dirty="0" smtClean="0"/>
              <a:t>- increase in age related illness </a:t>
            </a:r>
          </a:p>
          <a:p>
            <a:pPr lvl="1"/>
            <a:r>
              <a:rPr lang="en-US" dirty="0" smtClean="0"/>
              <a:t>- It places additional burdens on healthcare provision </a:t>
            </a:r>
          </a:p>
          <a:p>
            <a:pPr lvl="1"/>
            <a:r>
              <a:rPr lang="en-US" dirty="0" smtClean="0"/>
              <a:t>- the amount of informal support available will decrease due to a reduction in the ratio of working age people (15-64) to those older than 65. </a:t>
            </a:r>
          </a:p>
          <a:p>
            <a:pPr marL="457200" lvl="1"/>
            <a:endParaRPr lang="fr-BE" dirty="0" smtClean="0"/>
          </a:p>
          <a:p>
            <a:pPr marL="457200" lvl="1"/>
            <a:endParaRPr lang="fr-BE" dirty="0" smtClean="0"/>
          </a:p>
          <a:p>
            <a:r>
              <a:rPr lang="en-US" sz="1200" dirty="0" smtClean="0"/>
              <a:t>                                                 											</a:t>
            </a:r>
            <a:endParaRPr lang="en-US" sz="1200" dirty="0"/>
          </a:p>
        </p:txBody>
      </p:sp>
      <p:sp>
        <p:nvSpPr>
          <p:cNvPr id="6" name="TextBox 3"/>
          <p:cNvSpPr txBox="1"/>
          <p:nvPr/>
        </p:nvSpPr>
        <p:spPr>
          <a:xfrm>
            <a:off x="6507258" y="6111592"/>
            <a:ext cx="24402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buNone/>
            </a:pPr>
            <a:r>
              <a:rPr lang="en-US" sz="1600" dirty="0"/>
              <a:t>Joseph Rafferty et al., 2013</a:t>
            </a:r>
          </a:p>
        </p:txBody>
      </p:sp>
    </p:spTree>
    <p:extLst>
      <p:ext uri="{BB962C8B-B14F-4D97-AF65-F5344CB8AC3E}">
        <p14:creationId xmlns:p14="http://schemas.microsoft.com/office/powerpoint/2010/main" val="37445719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Problématique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435280" cy="5058078"/>
          </a:xfrm>
        </p:spPr>
        <p:txBody>
          <a:bodyPr/>
          <a:lstStyle/>
          <a:p>
            <a:r>
              <a:rPr lang="fr-BE" dirty="0" smtClean="0"/>
              <a:t>La croissance de la taux des personnes plus âgés peut</a:t>
            </a:r>
          </a:p>
          <a:p>
            <a:r>
              <a:rPr lang="fr-BE" dirty="0" smtClean="0"/>
              <a:t> provoquer plusieurs problèmes :</a:t>
            </a:r>
          </a:p>
          <a:p>
            <a:endParaRPr lang="fr-BE" dirty="0"/>
          </a:p>
          <a:p>
            <a:pPr marL="457200" indent="-457200">
              <a:buFontTx/>
              <a:buChar char="-"/>
            </a:pPr>
            <a:r>
              <a:rPr lang="fr-BE" dirty="0" smtClean="0"/>
              <a:t>Problème de mémoire </a:t>
            </a:r>
          </a:p>
          <a:p>
            <a:pPr marL="457200" indent="-457200">
              <a:buFontTx/>
              <a:buChar char="-"/>
            </a:pPr>
            <a:r>
              <a:rPr lang="fr-BE" dirty="0" smtClean="0"/>
              <a:t>Problème de mouvement</a:t>
            </a:r>
          </a:p>
          <a:p>
            <a:pPr marL="457200" indent="-457200">
              <a:buFontTx/>
              <a:buChar char="-"/>
            </a:pPr>
            <a:r>
              <a:rPr lang="fr-BE" dirty="0" smtClean="0"/>
              <a:t>Problème de prise de médicament.</a:t>
            </a:r>
          </a:p>
          <a:p>
            <a:endParaRPr lang="en-US" dirty="0" smtClean="0"/>
          </a:p>
          <a:p>
            <a:r>
              <a:rPr lang="en-US" dirty="0" smtClean="0"/>
              <a:t>Well-being </a:t>
            </a:r>
            <a:r>
              <a:rPr lang="en-US" dirty="0"/>
              <a:t>of ageing people: independent, active, happy, healthy, safe, …</a:t>
            </a:r>
          </a:p>
          <a:p>
            <a:endParaRPr lang="fr-BE" dirty="0"/>
          </a:p>
          <a:p>
            <a:endParaRPr lang="fr-BE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4" y="2060848"/>
            <a:ext cx="3267674" cy="3456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33810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Proposition 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435280" cy="5058078"/>
          </a:xfrm>
        </p:spPr>
        <p:txBody>
          <a:bodyPr/>
          <a:lstStyle/>
          <a:p>
            <a:endParaRPr lang="fr-BE" dirty="0"/>
          </a:p>
          <a:p>
            <a:r>
              <a:rPr lang="fr-BE" dirty="0" smtClean="0"/>
              <a:t>En utilisant la technologie moderne . Est-il possible de régler ce type de problème ? </a:t>
            </a:r>
          </a:p>
          <a:p>
            <a:endParaRPr lang="fr-BE" dirty="0"/>
          </a:p>
          <a:p>
            <a:endParaRPr lang="fr-BE" dirty="0" smtClean="0"/>
          </a:p>
          <a:p>
            <a:r>
              <a:rPr lang="fr-BE" dirty="0" smtClean="0"/>
              <a:t>Solution : IOT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11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Internet des objets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075240" cy="5058078"/>
          </a:xfrm>
        </p:spPr>
        <p:txBody>
          <a:bodyPr/>
          <a:lstStyle/>
          <a:p>
            <a:r>
              <a:rPr lang="fr-BE" dirty="0" smtClean="0"/>
              <a:t>Des généralités, des définitions.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59169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36A63A"/>
              </a:buClr>
            </a:pPr>
            <a:r>
              <a:rPr lang="en-GB" dirty="0" err="1" smtClean="0"/>
              <a:t>Exemple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178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Demography</a:t>
            </a:r>
            <a:r>
              <a:rPr lang="fr-BE" dirty="0" smtClean="0"/>
              <a:t> of </a:t>
            </a:r>
            <a:r>
              <a:rPr lang="fr-BE" dirty="0" err="1" smtClean="0"/>
              <a:t>ageing</a:t>
            </a:r>
            <a:r>
              <a:rPr lang="fr-BE" dirty="0" smtClean="0"/>
              <a:t> people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556793"/>
            <a:ext cx="822960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658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Ageing</a:t>
            </a:r>
            <a:r>
              <a:rPr lang="fr-BE" dirty="0" smtClean="0"/>
              <a:t> People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52401" y="1447696"/>
            <a:ext cx="8732399" cy="468052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smtClean="0"/>
              <a:t>Living </a:t>
            </a:r>
            <a:r>
              <a:rPr lang="en-US" dirty="0"/>
              <a:t>actively and independently at home</a:t>
            </a:r>
            <a:endParaRPr lang="en-US" dirty="0" smtClean="0"/>
          </a:p>
          <a:p>
            <a:pPr marL="857250" lvl="1" indent="-457200" algn="just">
              <a:buFont typeface="Arial" panose="020B0604020202020204" pitchFamily="34" charset="0"/>
              <a:buChar char="•"/>
            </a:pPr>
            <a:r>
              <a:rPr lang="en-US" dirty="0"/>
              <a:t>Most older adults prefer to remain in the home of their choice as long as </a:t>
            </a:r>
            <a:r>
              <a:rPr lang="en-US" dirty="0" smtClean="0"/>
              <a:t>possible</a:t>
            </a:r>
          </a:p>
          <a:p>
            <a:pPr marL="857250" lvl="1" indent="-457200" algn="just">
              <a:buFont typeface="Arial" panose="020B0604020202020204" pitchFamily="34" charset="0"/>
              <a:buChar char="•"/>
            </a:pPr>
            <a:r>
              <a:rPr lang="en-US" dirty="0" smtClean="0"/>
              <a:t>Older </a:t>
            </a:r>
            <a:r>
              <a:rPr lang="en-US" dirty="0"/>
              <a:t>adults face challenges related to coping with daily life activities and making decisions when they live independently, especially when living alone. </a:t>
            </a:r>
            <a:endParaRPr lang="en-US" dirty="0" smtClean="0"/>
          </a:p>
          <a:p>
            <a:pPr marL="857250" lvl="1" indent="-4572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400050" lvl="1" indent="0">
              <a:buNone/>
            </a:pPr>
            <a:endParaRPr lang="en-US" sz="3200" dirty="0" smtClean="0"/>
          </a:p>
          <a:p>
            <a:pPr marL="0" indent="0">
              <a:buNone/>
            </a:pPr>
            <a:endParaRPr lang="en-US" sz="2400" dirty="0" smtClean="0"/>
          </a:p>
        </p:txBody>
      </p:sp>
      <p:pic>
        <p:nvPicPr>
          <p:cNvPr id="6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2596" y="3717032"/>
            <a:ext cx="3731368" cy="26429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3"/>
          <p:cNvSpPr txBox="1"/>
          <p:nvPr/>
        </p:nvSpPr>
        <p:spPr>
          <a:xfrm>
            <a:off x="6778209" y="5835828"/>
            <a:ext cx="21417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Elisabete</a:t>
            </a:r>
            <a:r>
              <a:rPr lang="en-US" sz="1600" dirty="0"/>
              <a:t> </a:t>
            </a:r>
            <a:r>
              <a:rPr lang="en-US" sz="1600" dirty="0" err="1" smtClean="0"/>
              <a:t>Pires</a:t>
            </a:r>
            <a:r>
              <a:rPr lang="en-US" sz="1600" dirty="0" smtClean="0"/>
              <a:t>, AAL 2015, Brussels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08802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Ageing</a:t>
            </a:r>
            <a:r>
              <a:rPr lang="fr-BE" dirty="0" smtClean="0"/>
              <a:t> People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1" y="1301016"/>
            <a:ext cx="8603410" cy="4817318"/>
          </a:xfrm>
          <a:prstGeom prst="rect">
            <a:avLst/>
          </a:prstGeom>
        </p:spPr>
        <p:txBody>
          <a:bodyPr/>
          <a:lstStyle>
            <a:lvl1pPr marL="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305291"/>
              </a:buClr>
              <a:buFont typeface="Arial"/>
              <a:buNone/>
              <a:defRPr sz="2700" kern="1200">
                <a:solidFill>
                  <a:srgbClr val="474746"/>
                </a:solidFill>
                <a:latin typeface="+mj-lt"/>
                <a:ea typeface="ＭＳ Ｐゴシック" charset="0"/>
                <a:cs typeface="+mn-cs"/>
              </a:defRPr>
            </a:lvl1pPr>
            <a:lvl2pPr marL="1836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2pPr>
            <a:lvl3pPr marL="439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2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3pPr>
            <a:lvl4pPr marL="673200" indent="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Tx/>
              <a:buNone/>
              <a:defRPr sz="18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4pPr>
            <a:lvl5pPr marL="1530000" indent="-228600" algn="l" defTabSz="457200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41A336"/>
              </a:buClr>
              <a:buFont typeface="Arial"/>
              <a:buChar char="•"/>
              <a:defRPr sz="1000" b="0" i="0" kern="1200">
                <a:solidFill>
                  <a:srgbClr val="2E3135"/>
                </a:solidFill>
                <a:latin typeface="Verdana"/>
                <a:ea typeface="ＭＳ Ｐゴシック" charset="0"/>
                <a:cs typeface="Verdan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 smtClean="0"/>
              <a:t>ICT as an enabler for older adults to achieve their full capacities to stay active and live independently</a:t>
            </a:r>
          </a:p>
          <a:p>
            <a:pPr lvl="1" algn="just"/>
            <a:r>
              <a:rPr lang="en-US" sz="2400" dirty="0" smtClean="0"/>
              <a:t>- estimated wealth of Europeans above 65 have </a:t>
            </a:r>
          </a:p>
          <a:p>
            <a:pPr marL="782100" lvl="2" indent="-342900" algn="just">
              <a:buFont typeface="Arial" panose="020B0604020202020204" pitchFamily="34" charset="0"/>
              <a:buChar char="•"/>
            </a:pPr>
            <a:r>
              <a:rPr lang="en-US" b="1" dirty="0" smtClean="0"/>
              <a:t>3 billon € of revenues and wealth</a:t>
            </a:r>
          </a:p>
          <a:p>
            <a:pPr lvl="1" algn="just"/>
            <a:r>
              <a:rPr lang="en-US" sz="2400" dirty="0" smtClean="0"/>
              <a:t>- it can also be considered as a socio-economic opportunity at large. </a:t>
            </a:r>
          </a:p>
          <a:p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3861047"/>
            <a:ext cx="4259404" cy="2549649"/>
          </a:xfrm>
          <a:prstGeom prst="rect">
            <a:avLst/>
          </a:prstGeom>
        </p:spPr>
      </p:pic>
      <p:sp>
        <p:nvSpPr>
          <p:cNvPr id="7" name="TextBox 3"/>
          <p:cNvSpPr txBox="1"/>
          <p:nvPr/>
        </p:nvSpPr>
        <p:spPr>
          <a:xfrm>
            <a:off x="6804248" y="4941076"/>
            <a:ext cx="21957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/>
              <a:t>Elisabete</a:t>
            </a:r>
            <a:r>
              <a:rPr lang="en-US" sz="1600" dirty="0"/>
              <a:t> </a:t>
            </a:r>
            <a:r>
              <a:rPr lang="en-US" sz="1600" dirty="0" err="1" smtClean="0"/>
              <a:t>Pires</a:t>
            </a:r>
            <a:r>
              <a:rPr lang="en-US" sz="1600" dirty="0" smtClean="0"/>
              <a:t>, AAL 2015</a:t>
            </a:r>
            <a:r>
              <a:rPr lang="en-US" sz="1600" dirty="0"/>
              <a:t>, Brussels, </a:t>
            </a:r>
            <a:endParaRPr lang="en-US" sz="1600" dirty="0" smtClean="0"/>
          </a:p>
          <a:p>
            <a:pPr algn="r"/>
            <a:r>
              <a:rPr lang="en-US" sz="1600" dirty="0" smtClean="0"/>
              <a:t>Rafael </a:t>
            </a:r>
            <a:r>
              <a:rPr lang="en-US" sz="1600" dirty="0"/>
              <a:t>De Andrés </a:t>
            </a:r>
            <a:r>
              <a:rPr lang="en-US" sz="1600" dirty="0" smtClean="0"/>
              <a:t>Medina </a:t>
            </a:r>
            <a:r>
              <a:rPr lang="en-US" sz="1600" dirty="0"/>
              <a:t>AAL 2015, Brussels</a:t>
            </a:r>
          </a:p>
        </p:txBody>
      </p:sp>
    </p:spTree>
    <p:extLst>
      <p:ext uri="{BB962C8B-B14F-4D97-AF65-F5344CB8AC3E}">
        <p14:creationId xmlns:p14="http://schemas.microsoft.com/office/powerpoint/2010/main" val="379622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z="4000" dirty="0" smtClean="0"/>
              <a:t>Différent Solution for </a:t>
            </a:r>
            <a:r>
              <a:rPr lang="fr-BE" sz="4000" dirty="0" err="1"/>
              <a:t>A</a:t>
            </a:r>
            <a:r>
              <a:rPr lang="fr-BE" sz="4000" dirty="0" err="1" smtClean="0"/>
              <a:t>geing</a:t>
            </a:r>
            <a:r>
              <a:rPr lang="fr-BE" sz="4000" dirty="0" smtClean="0"/>
              <a:t> people</a:t>
            </a:r>
            <a:endParaRPr lang="fr-BE" sz="4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5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19" y="1412777"/>
            <a:ext cx="8496945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397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5" y="815788"/>
            <a:ext cx="9163050" cy="5755341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250560" y="0"/>
            <a:ext cx="8522503" cy="707115"/>
          </a:xfrm>
          <a:prstGeom prst="rect">
            <a:avLst/>
          </a:prstGeom>
        </p:spPr>
        <p:txBody>
          <a:bodyPr/>
          <a:lstStyle>
            <a:lvl1pPr algn="ctr" defTabSz="457200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sz="3200" b="1" dirty="0" smtClean="0">
                <a:solidFill>
                  <a:srgbClr val="0000FF"/>
                </a:solidFill>
                <a:latin typeface="Arial"/>
                <a:cs typeface="Arial"/>
              </a:rPr>
              <a:t>Different Solutions for Ageing People</a:t>
            </a:r>
            <a:endParaRPr lang="en-US" sz="3200" b="1" dirty="0">
              <a:solidFill>
                <a:srgbClr val="0000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4291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Agenda</a:t>
            </a:r>
            <a:endParaRPr lang="fr-FR" b="1" dirty="0"/>
          </a:p>
        </p:txBody>
      </p:sp>
      <p:sp>
        <p:nvSpPr>
          <p:cNvPr id="12" name="Content Placeholder 3"/>
          <p:cNvSpPr>
            <a:spLocks noGrp="1"/>
          </p:cNvSpPr>
          <p:nvPr>
            <p:ph idx="1"/>
          </p:nvPr>
        </p:nvSpPr>
        <p:spPr>
          <a:xfrm>
            <a:off x="450700" y="1628800"/>
            <a:ext cx="7355160" cy="4752528"/>
          </a:xfrm>
        </p:spPr>
        <p:txBody>
          <a:bodyPr/>
          <a:lstStyle/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3200" dirty="0" smtClean="0">
                <a:solidFill>
                  <a:schemeClr val="tx1"/>
                </a:solidFill>
              </a:rPr>
              <a:t>Internet Des Objets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32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3200" dirty="0" smtClean="0">
                <a:solidFill>
                  <a:schemeClr val="tx1"/>
                </a:solidFill>
              </a:rPr>
              <a:t>Titre2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32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3200" dirty="0" smtClean="0">
                <a:solidFill>
                  <a:schemeClr val="tx1"/>
                </a:solidFill>
              </a:rPr>
              <a:t>Titre3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32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3200" dirty="0" smtClean="0">
                <a:solidFill>
                  <a:schemeClr val="tx1"/>
                </a:solidFill>
              </a:rPr>
              <a:t>Titre4</a:t>
            </a:r>
          </a:p>
        </p:txBody>
      </p:sp>
    </p:spTree>
    <p:extLst>
      <p:ext uri="{BB962C8B-B14F-4D97-AF65-F5344CB8AC3E}">
        <p14:creationId xmlns:p14="http://schemas.microsoft.com/office/powerpoint/2010/main" val="156753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amu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2004:Modèles:Présentations:Conceptions:Coin jaune</Template>
  <TotalTime>44091</TotalTime>
  <Words>1100</Words>
  <Application>Microsoft Office PowerPoint</Application>
  <PresentationFormat>Affichage à l'écran (4:3)</PresentationFormat>
  <Paragraphs>221</Paragraphs>
  <Slides>33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33</vt:i4>
      </vt:variant>
    </vt:vector>
  </HeadingPairs>
  <TitlesOfParts>
    <vt:vector size="42" baseType="lpstr">
      <vt:lpstr>ＭＳ Ｐゴシック</vt:lpstr>
      <vt:lpstr>Arial</vt:lpstr>
      <vt:lpstr>Calibri</vt:lpstr>
      <vt:lpstr>Courier New</vt:lpstr>
      <vt:lpstr>Frutiger LT Std 45 Light</vt:lpstr>
      <vt:lpstr>Times New Roman</vt:lpstr>
      <vt:lpstr>Verdana</vt:lpstr>
      <vt:lpstr>Wingdings</vt:lpstr>
      <vt:lpstr>UNamur</vt:lpstr>
      <vt:lpstr>Présentation PowerPoint</vt:lpstr>
      <vt:lpstr>Ageing People</vt:lpstr>
      <vt:lpstr>Societal Challenges of ageing people</vt:lpstr>
      <vt:lpstr>Demography of ageing people</vt:lpstr>
      <vt:lpstr>Ageing People</vt:lpstr>
      <vt:lpstr>Ageing People</vt:lpstr>
      <vt:lpstr>Différent Solution for Ageing people</vt:lpstr>
      <vt:lpstr>Présentation PowerPoint</vt:lpstr>
      <vt:lpstr>Agenda</vt:lpstr>
      <vt:lpstr>Internet Des Objets</vt:lpstr>
      <vt:lpstr>Internet Des Objets</vt:lpstr>
      <vt:lpstr>Object Abstraction  </vt:lpstr>
      <vt:lpstr>Service Management</vt:lpstr>
      <vt:lpstr>Application Layer</vt:lpstr>
      <vt:lpstr>Business Layer</vt:lpstr>
      <vt:lpstr>Exemple</vt:lpstr>
      <vt:lpstr>  Projet de GERAS</vt:lpstr>
      <vt:lpstr>Problématique</vt:lpstr>
      <vt:lpstr>Problématique 1</vt:lpstr>
      <vt:lpstr>Proposition :  Dsl</vt:lpstr>
      <vt:lpstr>Dsl:  Type Declaration</vt:lpstr>
      <vt:lpstr>Dsl: Network Configuration</vt:lpstr>
      <vt:lpstr>Solution existante: ThingMl</vt:lpstr>
      <vt:lpstr>Problématique 2</vt:lpstr>
      <vt:lpstr>Proposition</vt:lpstr>
      <vt:lpstr>Proposition: Business Rules</vt:lpstr>
      <vt:lpstr>Problématique 3</vt:lpstr>
      <vt:lpstr>Problématique 3</vt:lpstr>
      <vt:lpstr>Conclusion</vt:lpstr>
      <vt:lpstr>Problématique</vt:lpstr>
      <vt:lpstr>Proposition </vt:lpstr>
      <vt:lpstr>Internet des objets</vt:lpstr>
      <vt:lpstr>Exemple</vt:lpstr>
    </vt:vector>
  </TitlesOfParts>
  <Company>FUNDP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SPL for Food Traceability Software</dc:title>
  <dc:creator>Schobbens</dc:creator>
  <cp:lastModifiedBy>UNamur</cp:lastModifiedBy>
  <cp:revision>1126</cp:revision>
  <cp:lastPrinted>2010-01-15T13:48:56Z</cp:lastPrinted>
  <dcterms:created xsi:type="dcterms:W3CDTF">2003-10-08T07:15:15Z</dcterms:created>
  <dcterms:modified xsi:type="dcterms:W3CDTF">2016-07-25T10:42:27Z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